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8"/>
  </p:notesMasterIdLst>
  <p:handoutMasterIdLst>
    <p:handoutMasterId r:id="rId29"/>
  </p:handoutMasterIdLst>
  <p:sldIdLst>
    <p:sldId id="365" r:id="rId2"/>
    <p:sldId id="260" r:id="rId3"/>
    <p:sldId id="4500" r:id="rId4"/>
    <p:sldId id="4493" r:id="rId5"/>
    <p:sldId id="4497" r:id="rId6"/>
    <p:sldId id="4546" r:id="rId7"/>
    <p:sldId id="4516" r:id="rId8"/>
    <p:sldId id="4568" r:id="rId9"/>
    <p:sldId id="4569" r:id="rId10"/>
    <p:sldId id="4547" r:id="rId11"/>
    <p:sldId id="4548" r:id="rId12"/>
    <p:sldId id="4549" r:id="rId13"/>
    <p:sldId id="4550" r:id="rId14"/>
    <p:sldId id="4558" r:id="rId15"/>
    <p:sldId id="4557" r:id="rId16"/>
    <p:sldId id="4570" r:id="rId17"/>
    <p:sldId id="4551" r:id="rId18"/>
    <p:sldId id="4553" r:id="rId19"/>
    <p:sldId id="4554" r:id="rId20"/>
    <p:sldId id="4556" r:id="rId21"/>
    <p:sldId id="4560" r:id="rId22"/>
    <p:sldId id="4561" r:id="rId23"/>
    <p:sldId id="4562" r:id="rId24"/>
    <p:sldId id="4564" r:id="rId25"/>
    <p:sldId id="4565" r:id="rId26"/>
    <p:sldId id="4524" r:id="rId27"/>
  </p:sldIdLst>
  <p:sldSz cx="24384000" cy="13716000"/>
  <p:notesSz cx="6858000" cy="9144000"/>
  <p:embeddedFontLst>
    <p:embeddedFont>
      <p:font typeface="Helvetica Neue" panose="020B0604020202020204" charset="0"/>
      <p:regular r:id="rId30"/>
      <p:bold r:id="rId31"/>
      <p:italic r:id="rId32"/>
      <p:bold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Montserrat ExtraBold" panose="00000900000000000000" pitchFamily="2" charset="0"/>
      <p:bold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67" userDrawn="1">
          <p15:clr>
            <a:srgbClr val="A4A3A4"/>
          </p15:clr>
        </p15:guide>
        <p15:guide id="2" pos="14771">
          <p15:clr>
            <a:srgbClr val="A4A3A4"/>
          </p15:clr>
        </p15:guide>
        <p15:guide id="3" orient="horz" pos="864">
          <p15:clr>
            <a:srgbClr val="9AA0A6"/>
          </p15:clr>
        </p15:guide>
        <p15:guide id="4" orient="horz" pos="8064">
          <p15:clr>
            <a:srgbClr val="9AA0A6"/>
          </p15:clr>
        </p15:guide>
        <p15:guide id="5" pos="589">
          <p15:clr>
            <a:srgbClr val="9AA0A6"/>
          </p15:clr>
        </p15:guide>
        <p15:guide id="6" orient="horz" pos="3027" userDrawn="1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900"/>
    <a:srgbClr val="FFFFFF"/>
    <a:srgbClr val="141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408F5B-B96B-487A-A0EF-14AB8F626C25}">
  <a:tblStyle styleId="{89408F5B-B96B-487A-A0EF-14AB8F626C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43" y="106"/>
      </p:cViewPr>
      <p:guideLst>
        <p:guide orient="horz" pos="5567"/>
        <p:guide pos="14771"/>
        <p:guide orient="horz" pos="864"/>
        <p:guide orient="horz" pos="8064"/>
        <p:guide pos="589"/>
        <p:guide orient="horz" pos="30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4080" y="10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5C834D4-5313-43B7-A5CD-10A8FC38E7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54969F0-44E2-4CF2-A143-984E17626B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6171B-8FEC-413A-8A1D-454508FC6718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8DE00D7-2811-4FF2-88AA-FD03A99743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1E76185-6745-4270-B954-6887BA1A2D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8471A-6A72-4003-B210-A97D99B86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949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046fe4c790_0_19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g1046fe4c790_0_19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05257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9055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0672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7614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7968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7768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3948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194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1694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7065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3063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046fe4c790_0_1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046fe4c790_0_1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5688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69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283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3669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8903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43546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046fe4c790_0_19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g1046fe4c790_0_19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9853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046fe4c790_0_19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g1046fe4c790_0_19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72168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76568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91193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046fe4c790_0_19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g1046fe4c790_0_19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565550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678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689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046fe4c790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046fe4c790_0_17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7205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_Blank Slide">
  <p:cSld name="Image Fullscreen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 l="9" r="19"/>
          <a:stretch/>
        </p:blipFill>
        <p:spPr>
          <a:xfrm rot="10800000">
            <a:off x="0" y="0"/>
            <a:ext cx="24450696" cy="1375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2B2D76FC-9678-4DF5-BE0D-FF9036FEF9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_Blank Slide 1">
  <p:cSld name="Image Fullscreen_1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"/>
          <p:cNvPicPr preferRelativeResize="0"/>
          <p:nvPr/>
        </p:nvPicPr>
        <p:blipFill rotWithShape="1">
          <a:blip r:embed="rId2">
            <a:alphaModFix/>
          </a:blip>
          <a:srcRect l="9" r="19"/>
          <a:stretch/>
        </p:blipFill>
        <p:spPr>
          <a:xfrm rot="10800000">
            <a:off x="0" y="0"/>
            <a:ext cx="24450696" cy="1375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AA49D09E-560A-4F28-8235-67964FC7D3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_Blank Slide 1 1">
  <p:cSld name="Image Fullscreen_1_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"/>
          <p:cNvPicPr preferRelativeResize="0"/>
          <p:nvPr/>
        </p:nvPicPr>
        <p:blipFill rotWithShape="1">
          <a:blip r:embed="rId2">
            <a:alphaModFix/>
          </a:blip>
          <a:srcRect l="9" r="19"/>
          <a:stretch/>
        </p:blipFill>
        <p:spPr>
          <a:xfrm rot="10800000">
            <a:off x="0" y="0"/>
            <a:ext cx="24450696" cy="1375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"/>
          <p:cNvPicPr preferRelativeResize="0"/>
          <p:nvPr/>
        </p:nvPicPr>
        <p:blipFill rotWithShape="1">
          <a:blip r:embed="rId3">
            <a:alphaModFix amt="6000"/>
          </a:blip>
          <a:srcRect l="32605"/>
          <a:stretch/>
        </p:blipFill>
        <p:spPr>
          <a:xfrm>
            <a:off x="0" y="-688700"/>
            <a:ext cx="7973499" cy="1444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22C7FAC9-885D-4B9D-A2FF-E575DA3310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 preserve="1">
  <p:cSld name="1_Layout personalizado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/>
          <p:cNvPicPr preferRelativeResize="0"/>
          <p:nvPr/>
        </p:nvPicPr>
        <p:blipFill rotWithShape="1">
          <a:blip r:embed="rId2">
            <a:alphaModFix/>
          </a:blip>
          <a:srcRect l="9" r="19"/>
          <a:stretch/>
        </p:blipFill>
        <p:spPr>
          <a:xfrm>
            <a:off x="0" y="0"/>
            <a:ext cx="24384000" cy="1372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5"/>
          <p:cNvPicPr preferRelativeResize="0"/>
          <p:nvPr/>
        </p:nvPicPr>
        <p:blipFill rotWithShape="1">
          <a:blip r:embed="rId3">
            <a:alphaModFix amt="61000"/>
          </a:blip>
          <a:srcRect l="9" r="19"/>
          <a:stretch/>
        </p:blipFill>
        <p:spPr>
          <a:xfrm rot="10800000">
            <a:off x="0" y="0"/>
            <a:ext cx="24450696" cy="1375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9F805B92-8F8E-4293-A06A-ABAE7473B8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0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"/>
          <p:cNvPicPr preferRelativeResize="0"/>
          <p:nvPr userDrawn="1"/>
        </p:nvPicPr>
        <p:blipFill rotWithShape="1">
          <a:blip r:embed="rId2">
            <a:alphaModFix amt="61000"/>
          </a:blip>
          <a:srcRect l="9" r="19"/>
          <a:stretch/>
        </p:blipFill>
        <p:spPr>
          <a:xfrm rot="10800000">
            <a:off x="0" y="61171"/>
            <a:ext cx="36862152" cy="1375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BA43F2CC-4960-4659-8853-9A3E278F07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33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65" r:id="rId4"/>
    <p:sldLayoutId id="2147483651" r:id="rId5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hyperlink" Target="https://googlechrome.github.io/lighthouse/viewer/?psiurl=https%3A%2F%2Flakea.io%2F&amp;strategy=mobile&amp;category=performance&amp;category=accessibility&amp;category=best-practices&amp;category=seo&amp;category=pwa&amp;utm_source=lh-chrome-ex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ra7.io/?gclid=CjwKCAjwgr6TBhAGEiwA3aVuITaCorZXzBMzoA9xV79bP7FT_yYSbKNts-xGLg0vs0mWPGi5VxoenRoCATkQAvD_BwE#/?target=google&amp;reg_channel=10178" TargetMode="External"/><Relationship Id="rId13" Type="http://schemas.openxmlformats.org/officeDocument/2006/relationships/hyperlink" Target="https://register.sandbox.game/meta3?gclid=CjwKCAjwgr6TBhAGEiwA3aVuITpklUzv2Y5od6frXj0cmHs0O-WqstF9ayLRzErTB-tymyjbOh58gRoC7kkQAvD_BwE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11" Type="http://schemas.openxmlformats.org/officeDocument/2006/relationships/hyperlink" Target="https://staratlas.com/partnerships/sandbox-star-atlas?gclid=CjwKCAjwgr6TBhAGEiwA3aVuIeM6OoaNIeq-OfIL0jqinPAazaNn3rAkvwx1Ecvu5wjctXhigmpxTxoCX60QAvD_BwE" TargetMode="External"/><Relationship Id="rId5" Type="http://schemas.openxmlformats.org/officeDocument/2006/relationships/image" Target="../media/image7.JPG"/><Relationship Id="rId10" Type="http://schemas.openxmlformats.org/officeDocument/2006/relationships/hyperlink" Target="https://nftacademy.school/?gclid=CjwKCAjwgr6TBhAGEiwA3aVuIZaaYaA1KUSv_L7mg5IXRVQwBdPqH1WRuLzwlaLARfKSVgPiuh9ywxoC_z4QAvD_BwE" TargetMode="External"/><Relationship Id="rId4" Type="http://schemas.microsoft.com/office/2007/relationships/hdphoto" Target="../media/hdphoto1.wdp"/><Relationship Id="rId9" Type="http://schemas.openxmlformats.org/officeDocument/2006/relationships/hyperlink" Target="https://academy.binance.com/pt/articles/how-to-make-your-own-nfts?utm_campaign=googleadsxacademy&amp;utm_source=googleadwords_int&amp;utm_medium=cpc&amp;ref=HDYAHEES&amp;gclid=CjwKCAjwgr6TBhAGEiwA3aVuId64-iR0oT00iwTLjvF8basmKKFfl9M9koUxZmB9KWUda98LFYlZuxoCxbwQAvD_Bw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3"/>
          <p:cNvPicPr preferRelativeResize="0"/>
          <p:nvPr/>
        </p:nvPicPr>
        <p:blipFill rotWithShape="1">
          <a:blip r:embed="rId3">
            <a:alphaModFix/>
          </a:blip>
          <a:srcRect l="16954" t="35039" r="11780" b="24635"/>
          <a:stretch/>
        </p:blipFill>
        <p:spPr>
          <a:xfrm>
            <a:off x="10456187" y="8367738"/>
            <a:ext cx="3471600" cy="9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3"/>
          <p:cNvSpPr txBox="1"/>
          <p:nvPr/>
        </p:nvSpPr>
        <p:spPr>
          <a:xfrm>
            <a:off x="3989250" y="5664750"/>
            <a:ext cx="164055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Checkup Site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m 4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5D79568B-F8FC-4162-A260-155C1032B7D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01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CheckPhish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ltp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1E80D064-7529-4937-BAAF-D44B16B1A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323" y="2956411"/>
            <a:ext cx="17220217" cy="9100606"/>
          </a:xfrm>
          <a:prstGeom prst="rect">
            <a:avLst/>
          </a:prstGeom>
        </p:spPr>
      </p:pic>
      <p:pic>
        <p:nvPicPr>
          <p:cNvPr id="7" name="Gráfico 6" descr="Marca de seleção com preenchimento sólido">
            <a:extLst>
              <a:ext uri="{FF2B5EF4-FFF2-40B4-BE49-F238E27FC236}">
                <a16:creationId xmlns:a16="http://schemas.microsoft.com/office/drawing/2014/main" id="{0D6B60A7-8D6C-6042-76EF-519AA4A68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3520" y="2121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3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Talos (Cisco)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E3928367-8A9A-497F-B0A5-C679E00F3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3714" y="2956411"/>
            <a:ext cx="14311826" cy="9131265"/>
          </a:xfrm>
          <a:prstGeom prst="rect">
            <a:avLst/>
          </a:prstGeom>
        </p:spPr>
      </p:pic>
      <p:pic>
        <p:nvPicPr>
          <p:cNvPr id="5" name="Gráfico 4" descr="Marca de seleção com preenchimento sólido">
            <a:extLst>
              <a:ext uri="{FF2B5EF4-FFF2-40B4-BE49-F238E27FC236}">
                <a16:creationId xmlns:a16="http://schemas.microsoft.com/office/drawing/2014/main" id="{E43ED2FC-126E-E73D-8F0E-EF39E74F9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3520" y="2121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44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BitDefender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1C9D17F0-3553-44B0-891A-2CD5F4F33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365" y="4682081"/>
            <a:ext cx="13592175" cy="4848225"/>
          </a:xfrm>
          <a:prstGeom prst="rect">
            <a:avLst/>
          </a:prstGeom>
        </p:spPr>
      </p:pic>
      <p:pic>
        <p:nvPicPr>
          <p:cNvPr id="5" name="Gráfico 4" descr="Marca de seleção com preenchimento sólido">
            <a:extLst>
              <a:ext uri="{FF2B5EF4-FFF2-40B4-BE49-F238E27FC236}">
                <a16:creationId xmlns:a16="http://schemas.microsoft.com/office/drawing/2014/main" id="{AA0F23F9-5C65-56AD-68EE-AB9AA62BB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3520" y="2121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0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URLVOID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94CE2C75-747B-473C-987E-A1276BB09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3740" y="1657129"/>
            <a:ext cx="11439525" cy="11096625"/>
          </a:xfrm>
          <a:prstGeom prst="rect">
            <a:avLst/>
          </a:prstGeom>
        </p:spPr>
      </p:pic>
      <p:pic>
        <p:nvPicPr>
          <p:cNvPr id="5" name="Gráfico 4" descr="Marca de seleção com preenchimento sólido">
            <a:extLst>
              <a:ext uri="{FF2B5EF4-FFF2-40B4-BE49-F238E27FC236}">
                <a16:creationId xmlns:a16="http://schemas.microsoft.com/office/drawing/2014/main" id="{747D72B7-EB7D-FFCE-83DE-74F5CE7D4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3520" y="2121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86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Lighthouse </a:t>
            </a: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PageSpeedTest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AE24F99-4973-4C88-929F-424FB89B5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0025" y="962569"/>
            <a:ext cx="9048750" cy="11372850"/>
          </a:xfrm>
          <a:prstGeom prst="rect">
            <a:avLst/>
          </a:prstGeom>
        </p:spPr>
      </p:pic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EE80A5C3-E479-4E07-BCDD-7565AEBE7095}"/>
              </a:ext>
            </a:extLst>
          </p:cNvPr>
          <p:cNvSpPr/>
          <p:nvPr/>
        </p:nvSpPr>
        <p:spPr>
          <a:xfrm>
            <a:off x="12934427" y="10744199"/>
            <a:ext cx="2168434" cy="875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Google Shape;193;p27">
            <a:extLst>
              <a:ext uri="{FF2B5EF4-FFF2-40B4-BE49-F238E27FC236}">
                <a16:creationId xmlns:a16="http://schemas.microsoft.com/office/drawing/2014/main" id="{C79D2AAB-D483-4E5D-90F4-70F7142C62C2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Link </a:t>
            </a:r>
            <a:r>
              <a:rPr lang="en-US" sz="2933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Completo</a:t>
            </a:r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 </a:t>
            </a:r>
            <a:r>
              <a:rPr lang="en-US" sz="2933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LightHouse</a:t>
            </a:r>
            <a:endParaRPr lang="en-US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Gráfico 5" descr="Fechar com preenchimento sólido">
            <a:extLst>
              <a:ext uri="{FF2B5EF4-FFF2-40B4-BE49-F238E27FC236}">
                <a16:creationId xmlns:a16="http://schemas.microsoft.com/office/drawing/2014/main" id="{D9526CD4-0C28-2E82-DC91-994E0468A5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09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lakea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r>
              <a:rPr lang="en-US" sz="51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 General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7CE2CC-58D5-4289-8912-006BD59DB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909" y="3752669"/>
            <a:ext cx="18584091" cy="8909458"/>
          </a:xfrm>
          <a:prstGeom prst="rect">
            <a:avLst/>
          </a:prstGeom>
        </p:spPr>
      </p:pic>
      <p:pic>
        <p:nvPicPr>
          <p:cNvPr id="5" name="Gráfico 4" descr="Fechar com preenchimento sólido">
            <a:extLst>
              <a:ext uri="{FF2B5EF4-FFF2-40B4-BE49-F238E27FC236}">
                <a16:creationId xmlns:a16="http://schemas.microsoft.com/office/drawing/2014/main" id="{BD3F722C-6BDC-B43A-6325-096001B5A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52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ltp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r>
              <a:rPr lang="en-US" sz="51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 General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Gráfico 4" descr="Fechar com preenchimento sólido">
            <a:extLst>
              <a:ext uri="{FF2B5EF4-FFF2-40B4-BE49-F238E27FC236}">
                <a16:creationId xmlns:a16="http://schemas.microsoft.com/office/drawing/2014/main" id="{BD3F722C-6BDC-B43A-6325-096001B5A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AAC7AE9-0456-BD42-A006-4F8988318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721" y="3752669"/>
            <a:ext cx="18402744" cy="861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93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E70D7E5-E761-46B3-A051-775CAF3B3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3452" y="4784000"/>
            <a:ext cx="11553825" cy="5924550"/>
          </a:xfrm>
          <a:prstGeom prst="rect">
            <a:avLst/>
          </a:prstGeom>
        </p:spPr>
      </p:pic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HTTPS page has internal links to HTTP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12" name="Gráfico 11" descr="Marca de seleção com preenchimento sólido">
            <a:extLst>
              <a:ext uri="{FF2B5EF4-FFF2-40B4-BE49-F238E27FC236}">
                <a16:creationId xmlns:a16="http://schemas.microsoft.com/office/drawing/2014/main" id="{FABAD418-FA64-7F99-DBFB-3717B1E4F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2520" y="30813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1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Redirect chains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4513C3FA-7FA6-46B9-A055-72E921CCD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266" y="5528854"/>
            <a:ext cx="11458575" cy="2971800"/>
          </a:xfrm>
          <a:prstGeom prst="rect">
            <a:avLst/>
          </a:prstGeom>
        </p:spPr>
      </p:pic>
      <p:pic>
        <p:nvPicPr>
          <p:cNvPr id="12" name="Gráfico 11" descr="Fechar com preenchimento sólido">
            <a:extLst>
              <a:ext uri="{FF2B5EF4-FFF2-40B4-BE49-F238E27FC236}">
                <a16:creationId xmlns:a16="http://schemas.microsoft.com/office/drawing/2014/main" id="{AEAA61D2-C2BE-898F-2175-4407AE650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77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301 redirects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2D6EDE29-EA15-45D6-BC34-B16CAEA64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340" y="2420983"/>
            <a:ext cx="11639550" cy="9448800"/>
          </a:xfrm>
          <a:prstGeom prst="rect">
            <a:avLst/>
          </a:prstGeom>
        </p:spPr>
      </p:pic>
      <p:pic>
        <p:nvPicPr>
          <p:cNvPr id="12" name="Gráfico 11" descr="Marca de seleção com preenchimento sólido">
            <a:extLst>
              <a:ext uri="{FF2B5EF4-FFF2-40B4-BE49-F238E27FC236}">
                <a16:creationId xmlns:a16="http://schemas.microsoft.com/office/drawing/2014/main" id="{73A0CFBA-5CB2-6FC5-D9FF-DD07D0CD8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2520" y="30813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73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9720000" y="5752705"/>
            <a:ext cx="4944000" cy="4124700"/>
          </a:xfrm>
          <a:prstGeom prst="rect">
            <a:avLst/>
          </a:prstGeom>
          <a:noFill/>
          <a:ln w="38100" cap="flat" cmpd="sng">
            <a:solidFill>
              <a:srgbClr val="F2A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Otimizações On Site</a:t>
            </a:r>
            <a:endParaRPr sz="27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Ajustes de Código no site para melhorar a experiencia do usuário</a:t>
            </a: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8433600" y="4024614"/>
            <a:ext cx="7516800" cy="9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Agenda</a:t>
            </a:r>
            <a:endParaRPr sz="48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4441911" y="5745103"/>
            <a:ext cx="4944000" cy="4124700"/>
          </a:xfrm>
          <a:prstGeom prst="rect">
            <a:avLst/>
          </a:prstGeom>
          <a:noFill/>
          <a:ln w="38100" cap="flat" cmpd="sng">
            <a:solidFill>
              <a:srgbClr val="F2A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Bloqueio de Anúncios</a:t>
            </a:r>
            <a:endParaRPr sz="27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Identificar causas que justificam o bloqueio</a:t>
            </a: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14998088" y="5752705"/>
            <a:ext cx="4944000" cy="4124700"/>
          </a:xfrm>
          <a:prstGeom prst="rect">
            <a:avLst/>
          </a:prstGeom>
          <a:noFill/>
          <a:ln w="38100" cap="flat" cmpd="sng">
            <a:solidFill>
              <a:srgbClr val="F2A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Reavaliação do Google </a:t>
            </a:r>
            <a:endParaRPr sz="27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Enviar o site novamente para os </a:t>
            </a:r>
            <a:r>
              <a:rPr lang="pt-BR" sz="2700" i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robots</a:t>
            </a: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12192000" y="447067"/>
            <a:ext cx="9792900" cy="29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0"/>
              <a:buFont typeface="Arial"/>
              <a:buNone/>
            </a:pPr>
            <a:endParaRPr sz="16000" b="0" i="0" u="none" strike="noStrike" cap="none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0756E67E-797B-4E2E-99AC-4A8EEE3A4431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Olá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Non-200 URL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B877E30B-5EDB-404A-B077-192871546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6067425"/>
            <a:ext cx="16360464" cy="2386500"/>
          </a:xfrm>
          <a:prstGeom prst="rect">
            <a:avLst/>
          </a:prstGeom>
        </p:spPr>
      </p:pic>
      <p:pic>
        <p:nvPicPr>
          <p:cNvPr id="12" name="Gráfico 11" descr="Marca de seleção com preenchimento sólido">
            <a:extLst>
              <a:ext uri="{FF2B5EF4-FFF2-40B4-BE49-F238E27FC236}">
                <a16:creationId xmlns:a16="http://schemas.microsoft.com/office/drawing/2014/main" id="{5CD20AA1-9C4C-D2F6-0EDB-B825D147F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2520" y="30813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70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 Security Policy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26C79E62-7E6D-4261-86EE-C82A5BA83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2175" y="5402268"/>
            <a:ext cx="10915650" cy="4352925"/>
          </a:xfrm>
          <a:prstGeom prst="rect">
            <a:avLst/>
          </a:prstGeom>
        </p:spPr>
      </p:pic>
      <p:pic>
        <p:nvPicPr>
          <p:cNvPr id="12" name="Gráfico 11" descr="Marca de seleção com preenchimento sólido">
            <a:extLst>
              <a:ext uri="{FF2B5EF4-FFF2-40B4-BE49-F238E27FC236}">
                <a16:creationId xmlns:a16="http://schemas.microsoft.com/office/drawing/2014/main" id="{5AF330D0-67A9-D67E-D4A2-6E6497E98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2520" y="30813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57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Strict Transport Security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257AFE7C-BC2F-4388-BB24-9547D639B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0" y="5660959"/>
            <a:ext cx="9525000" cy="3324225"/>
          </a:xfrm>
          <a:prstGeom prst="rect">
            <a:avLst/>
          </a:prstGeom>
        </p:spPr>
      </p:pic>
      <p:pic>
        <p:nvPicPr>
          <p:cNvPr id="12" name="Gráfico 11" descr="Fechar com preenchimento sólido">
            <a:extLst>
              <a:ext uri="{FF2B5EF4-FFF2-40B4-BE49-F238E27FC236}">
                <a16:creationId xmlns:a16="http://schemas.microsoft.com/office/drawing/2014/main" id="{13994047-D076-65C8-274F-3AD9CA1E7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55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 sitemap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8EB7C50D-C75E-4D5A-93BE-630C6E431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4187" y="5385512"/>
            <a:ext cx="12134850" cy="4410075"/>
          </a:xfrm>
          <a:prstGeom prst="rect">
            <a:avLst/>
          </a:prstGeom>
        </p:spPr>
      </p:pic>
      <p:pic>
        <p:nvPicPr>
          <p:cNvPr id="12" name="Gráfico 11" descr="Fechar com preenchimento sólido">
            <a:extLst>
              <a:ext uri="{FF2B5EF4-FFF2-40B4-BE49-F238E27FC236}">
                <a16:creationId xmlns:a16="http://schemas.microsoft.com/office/drawing/2014/main" id="{D2CEF32A-B37C-9041-BB00-784164343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93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WWW and Non WWW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299E331C-42CD-43AB-909B-A2500B2F4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9157" y="5256147"/>
            <a:ext cx="12201525" cy="4133850"/>
          </a:xfrm>
          <a:prstGeom prst="rect">
            <a:avLst/>
          </a:prstGeom>
        </p:spPr>
      </p:pic>
      <p:pic>
        <p:nvPicPr>
          <p:cNvPr id="21" name="Gráfico 20" descr="Marca de seleção com preenchimento sólido">
            <a:extLst>
              <a:ext uri="{FF2B5EF4-FFF2-40B4-BE49-F238E27FC236}">
                <a16:creationId xmlns:a16="http://schemas.microsoft.com/office/drawing/2014/main" id="{5B5D4600-5F2C-D70E-224A-75F22529BE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2520" y="30813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63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30;p22">
            <a:extLst>
              <a:ext uri="{FF2B5EF4-FFF2-40B4-BE49-F238E27FC236}">
                <a16:creationId xmlns:a16="http://schemas.microsoft.com/office/drawing/2014/main" id="{269B2D96-6734-4D04-B3F2-53F261A7C9E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SiteChecker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Allpages</a:t>
            </a:r>
            <a:endParaRPr lang="en-US"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93;p27">
            <a:extLst>
              <a:ext uri="{FF2B5EF4-FFF2-40B4-BE49-F238E27FC236}">
                <a16:creationId xmlns:a16="http://schemas.microsoft.com/office/drawing/2014/main" id="{77DDF6B5-1915-4DAB-BDCF-3FE91FBCD758}"/>
              </a:ext>
            </a:extLst>
          </p:cNvPr>
          <p:cNvSpPr txBox="1"/>
          <p:nvPr/>
        </p:nvSpPr>
        <p:spPr>
          <a:xfrm>
            <a:off x="1479211" y="7323072"/>
            <a:ext cx="10712789" cy="1395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en-US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Robots.TXT</a:t>
            </a: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oogle Shape;194;p27">
            <a:extLst>
              <a:ext uri="{FF2B5EF4-FFF2-40B4-BE49-F238E27FC236}">
                <a16:creationId xmlns:a16="http://schemas.microsoft.com/office/drawing/2014/main" id="{41E554CF-217E-46DB-BDC4-DFF6366281C8}"/>
              </a:ext>
            </a:extLst>
          </p:cNvPr>
          <p:cNvGrpSpPr/>
          <p:nvPr/>
        </p:nvGrpSpPr>
        <p:grpSpPr>
          <a:xfrm>
            <a:off x="550568" y="7452515"/>
            <a:ext cx="691952" cy="554330"/>
            <a:chOff x="1520468" y="98301"/>
            <a:chExt cx="259482" cy="207874"/>
          </a:xfrm>
        </p:grpSpPr>
        <p:sp>
          <p:nvSpPr>
            <p:cNvPr id="15" name="Google Shape;195;p27">
              <a:extLst>
                <a:ext uri="{FF2B5EF4-FFF2-40B4-BE49-F238E27FC236}">
                  <a16:creationId xmlns:a16="http://schemas.microsoft.com/office/drawing/2014/main" id="{174D5335-905F-42A3-B2FA-BD6DDEA25FDD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16" name="Google Shape;196;p27">
              <a:extLst>
                <a:ext uri="{FF2B5EF4-FFF2-40B4-BE49-F238E27FC236}">
                  <a16:creationId xmlns:a16="http://schemas.microsoft.com/office/drawing/2014/main" id="{9E8B1B2C-9FB5-4ADA-BD24-228138F4002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17" name="Google Shape;197;p27">
                <a:extLst>
                  <a:ext uri="{FF2B5EF4-FFF2-40B4-BE49-F238E27FC236}">
                    <a16:creationId xmlns:a16="http://schemas.microsoft.com/office/drawing/2014/main" id="{55885029-DB99-4E28-894E-696CBFDBD9A3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98;p27">
                <a:extLst>
                  <a:ext uri="{FF2B5EF4-FFF2-40B4-BE49-F238E27FC236}">
                    <a16:creationId xmlns:a16="http://schemas.microsoft.com/office/drawing/2014/main" id="{0FC36DFE-00FA-47EB-9F50-2B6C091F951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9;p27">
                <a:extLst>
                  <a:ext uri="{FF2B5EF4-FFF2-40B4-BE49-F238E27FC236}">
                    <a16:creationId xmlns:a16="http://schemas.microsoft.com/office/drawing/2014/main" id="{D72A98BD-E721-4620-BC18-4850E121777E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0;p27">
                <a:extLst>
                  <a:ext uri="{FF2B5EF4-FFF2-40B4-BE49-F238E27FC236}">
                    <a16:creationId xmlns:a16="http://schemas.microsoft.com/office/drawing/2014/main" id="{25DD9900-F229-458C-80EA-8476F07CA8C3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81677609-6C31-43AB-9C80-99E422A2B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840" y="5675247"/>
            <a:ext cx="12182475" cy="3295650"/>
          </a:xfrm>
          <a:prstGeom prst="rect">
            <a:avLst/>
          </a:prstGeom>
        </p:spPr>
      </p:pic>
      <p:pic>
        <p:nvPicPr>
          <p:cNvPr id="12" name="Gráfico 11" descr="Fechar com preenchimento sólido">
            <a:extLst>
              <a:ext uri="{FF2B5EF4-FFF2-40B4-BE49-F238E27FC236}">
                <a16:creationId xmlns:a16="http://schemas.microsoft.com/office/drawing/2014/main" id="{754BA5F9-42B7-C9D4-7702-C6A179504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11" y="30617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46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3"/>
          <p:cNvPicPr preferRelativeResize="0"/>
          <p:nvPr/>
        </p:nvPicPr>
        <p:blipFill rotWithShape="1">
          <a:blip r:embed="rId3">
            <a:alphaModFix/>
          </a:blip>
          <a:srcRect l="16954" t="35039" r="11780" b="24635"/>
          <a:stretch/>
        </p:blipFill>
        <p:spPr>
          <a:xfrm>
            <a:off x="10456187" y="8367738"/>
            <a:ext cx="3471600" cy="9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3"/>
          <p:cNvSpPr txBox="1"/>
          <p:nvPr/>
        </p:nvSpPr>
        <p:spPr>
          <a:xfrm>
            <a:off x="3989250" y="5664750"/>
            <a:ext cx="164055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Tks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m 4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5D79568B-F8FC-4162-A260-155C1032B7D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89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3"/>
          <p:cNvPicPr preferRelativeResize="0"/>
          <p:nvPr/>
        </p:nvPicPr>
        <p:blipFill rotWithShape="1">
          <a:blip r:embed="rId3">
            <a:alphaModFix/>
          </a:blip>
          <a:srcRect l="16954" t="35039" r="11780" b="24635"/>
          <a:stretch/>
        </p:blipFill>
        <p:spPr>
          <a:xfrm>
            <a:off x="10456187" y="8367738"/>
            <a:ext cx="3471600" cy="9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3"/>
          <p:cNvSpPr txBox="1"/>
          <p:nvPr/>
        </p:nvSpPr>
        <p:spPr>
          <a:xfrm>
            <a:off x="3989250" y="5664750"/>
            <a:ext cx="164055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 </a:t>
            </a:r>
            <a:r>
              <a:rPr lang="pt-BR" sz="8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m 4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5D79568B-F8FC-4162-A260-155C1032B7D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TG+ Um Banco Integrado Com o Seu Dia a Dia">
            <a:extLst>
              <a:ext uri="{FF2B5EF4-FFF2-40B4-BE49-F238E27FC236}">
                <a16:creationId xmlns:a16="http://schemas.microsoft.com/office/drawing/2014/main" id="{3A14380F-D5C4-4DCC-9874-E3753DDB69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" name="Google Shape;192;p27">
            <a:extLst>
              <a:ext uri="{FF2B5EF4-FFF2-40B4-BE49-F238E27FC236}">
                <a16:creationId xmlns:a16="http://schemas.microsoft.com/office/drawing/2014/main" id="{60DBFF37-AE8A-4FE0-A968-EE8102B3E721}"/>
              </a:ext>
            </a:extLst>
          </p:cNvPr>
          <p:cNvSpPr txBox="1"/>
          <p:nvPr/>
        </p:nvSpPr>
        <p:spPr>
          <a:xfrm>
            <a:off x="934950" y="2666640"/>
            <a:ext cx="11882507" cy="304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pPr>
              <a:lnSpc>
                <a:spcPct val="115000"/>
              </a:lnSpc>
            </a:pPr>
            <a:endParaRPr lang="pt-BR" sz="2667" dirty="0">
              <a:solidFill>
                <a:srgbClr val="211F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2933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 contas do Google </a:t>
            </a:r>
            <a:r>
              <a:rPr lang="pt-BR" sz="2933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Ads</a:t>
            </a:r>
            <a:r>
              <a:rPr lang="pt-BR" sz="2933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pt-BR" sz="2933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Lakea</a:t>
            </a:r>
            <a:r>
              <a:rPr lang="pt-BR" sz="2933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estão sendo bloqueadas de diversas formas e isso impacta negativamente em nosso cronograma pois estamos perdendo impressões relevantes para o nosso negócio.  </a:t>
            </a:r>
            <a:endParaRPr lang="pt-BR" sz="6667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193;p27">
            <a:extLst>
              <a:ext uri="{FF2B5EF4-FFF2-40B4-BE49-F238E27FC236}">
                <a16:creationId xmlns:a16="http://schemas.microsoft.com/office/drawing/2014/main" id="{C6BAAB00-9854-45C3-B7C2-65ED98206214}"/>
              </a:ext>
            </a:extLst>
          </p:cNvPr>
          <p:cNvSpPr txBox="1"/>
          <p:nvPr/>
        </p:nvSpPr>
        <p:spPr>
          <a:xfrm>
            <a:off x="2299467" y="8707735"/>
            <a:ext cx="10712789" cy="2297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r>
              <a:rPr lang="pt-BR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Estimativa média de potenciais consultas : 30k/m</a:t>
            </a:r>
            <a:endParaRPr sz="2933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pt-BR" sz="2933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pt-BR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Baixa competitividade, apenas </a:t>
            </a:r>
            <a:r>
              <a:rPr lang="pt-BR" sz="2933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Binance</a:t>
            </a:r>
            <a:r>
              <a:rPr lang="pt-BR" sz="2933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está listada em 100% das buscas</a:t>
            </a:r>
            <a:endParaRPr sz="2933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" name="Google Shape;194;p27">
            <a:extLst>
              <a:ext uri="{FF2B5EF4-FFF2-40B4-BE49-F238E27FC236}">
                <a16:creationId xmlns:a16="http://schemas.microsoft.com/office/drawing/2014/main" id="{C6889D6C-A023-49DB-A9BE-CD64E58C61EE}"/>
              </a:ext>
            </a:extLst>
          </p:cNvPr>
          <p:cNvGrpSpPr/>
          <p:nvPr/>
        </p:nvGrpSpPr>
        <p:grpSpPr>
          <a:xfrm>
            <a:off x="1370824" y="8837178"/>
            <a:ext cx="691952" cy="554330"/>
            <a:chOff x="1520468" y="98301"/>
            <a:chExt cx="259482" cy="207874"/>
          </a:xfrm>
        </p:grpSpPr>
        <p:sp>
          <p:nvSpPr>
            <p:cNvPr id="28" name="Google Shape;195;p27">
              <a:extLst>
                <a:ext uri="{FF2B5EF4-FFF2-40B4-BE49-F238E27FC236}">
                  <a16:creationId xmlns:a16="http://schemas.microsoft.com/office/drawing/2014/main" id="{3DD0E670-C9DF-4C62-8E95-9332D6BB797F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29" name="Google Shape;196;p27">
              <a:extLst>
                <a:ext uri="{FF2B5EF4-FFF2-40B4-BE49-F238E27FC236}">
                  <a16:creationId xmlns:a16="http://schemas.microsoft.com/office/drawing/2014/main" id="{9C7DB219-0EF0-4F99-9A76-AF1067EA2923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30" name="Google Shape;197;p27">
                <a:extLst>
                  <a:ext uri="{FF2B5EF4-FFF2-40B4-BE49-F238E27FC236}">
                    <a16:creationId xmlns:a16="http://schemas.microsoft.com/office/drawing/2014/main" id="{ACE57234-FA2E-4751-B620-D806B04BB2E4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198;p27">
                <a:extLst>
                  <a:ext uri="{FF2B5EF4-FFF2-40B4-BE49-F238E27FC236}">
                    <a16:creationId xmlns:a16="http://schemas.microsoft.com/office/drawing/2014/main" id="{8B0D9871-EBB0-4001-A4DB-10575CF30918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199;p27">
                <a:extLst>
                  <a:ext uri="{FF2B5EF4-FFF2-40B4-BE49-F238E27FC236}">
                    <a16:creationId xmlns:a16="http://schemas.microsoft.com/office/drawing/2014/main" id="{633C2A72-BB0E-45A4-AD88-5C9E61A8D5FD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200;p27">
                <a:extLst>
                  <a:ext uri="{FF2B5EF4-FFF2-40B4-BE49-F238E27FC236}">
                    <a16:creationId xmlns:a16="http://schemas.microsoft.com/office/drawing/2014/main" id="{3DF75E42-8667-44D4-9D95-B633E8DD67F0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4" name="Google Shape;201;p27">
            <a:extLst>
              <a:ext uri="{FF2B5EF4-FFF2-40B4-BE49-F238E27FC236}">
                <a16:creationId xmlns:a16="http://schemas.microsoft.com/office/drawing/2014/main" id="{0E48A634-93B5-47C6-B256-C5593ECC9779}"/>
              </a:ext>
            </a:extLst>
          </p:cNvPr>
          <p:cNvGrpSpPr/>
          <p:nvPr/>
        </p:nvGrpSpPr>
        <p:grpSpPr>
          <a:xfrm>
            <a:off x="1370826" y="10226044"/>
            <a:ext cx="691955" cy="554333"/>
            <a:chOff x="1520468" y="98301"/>
            <a:chExt cx="259483" cy="207875"/>
          </a:xfrm>
        </p:grpSpPr>
        <p:sp>
          <p:nvSpPr>
            <p:cNvPr id="35" name="Google Shape;202;p27">
              <a:extLst>
                <a:ext uri="{FF2B5EF4-FFF2-40B4-BE49-F238E27FC236}">
                  <a16:creationId xmlns:a16="http://schemas.microsoft.com/office/drawing/2014/main" id="{43E5C970-AF61-4990-8085-6B9C1E3BF1F9}"/>
                </a:ext>
              </a:extLst>
            </p:cNvPr>
            <p:cNvSpPr/>
            <p:nvPr/>
          </p:nvSpPr>
          <p:spPr>
            <a:xfrm>
              <a:off x="1609250" y="130975"/>
              <a:ext cx="170700" cy="175200"/>
            </a:xfrm>
            <a:prstGeom prst="ellipse">
              <a:avLst/>
            </a:prstGeom>
            <a:solidFill>
              <a:srgbClr val="78C3EC"/>
            </a:solidFill>
            <a:ln w="9525" cap="flat" cmpd="sng">
              <a:solidFill>
                <a:srgbClr val="78C3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endParaRPr sz="3733"/>
            </a:p>
          </p:txBody>
        </p:sp>
        <p:grpSp>
          <p:nvGrpSpPr>
            <p:cNvPr id="36" name="Google Shape;203;p27">
              <a:extLst>
                <a:ext uri="{FF2B5EF4-FFF2-40B4-BE49-F238E27FC236}">
                  <a16:creationId xmlns:a16="http://schemas.microsoft.com/office/drawing/2014/main" id="{BC00088E-312E-4054-A30F-0EB078600250}"/>
                </a:ext>
              </a:extLst>
            </p:cNvPr>
            <p:cNvGrpSpPr/>
            <p:nvPr/>
          </p:nvGrpSpPr>
          <p:grpSpPr>
            <a:xfrm flipH="1">
              <a:off x="1520468" y="98301"/>
              <a:ext cx="190916" cy="146425"/>
              <a:chOff x="1635175" y="1250050"/>
              <a:chExt cx="1558500" cy="257700"/>
            </a:xfrm>
          </p:grpSpPr>
          <p:cxnSp>
            <p:nvCxnSpPr>
              <p:cNvPr id="37" name="Google Shape;204;p27">
                <a:extLst>
                  <a:ext uri="{FF2B5EF4-FFF2-40B4-BE49-F238E27FC236}">
                    <a16:creationId xmlns:a16="http://schemas.microsoft.com/office/drawing/2014/main" id="{6E401B34-0D38-49AB-B09E-C4970E3377CD}"/>
                  </a:ext>
                </a:extLst>
              </p:cNvPr>
              <p:cNvCxnSpPr/>
              <p:nvPr/>
            </p:nvCxnSpPr>
            <p:spPr>
              <a:xfrm rot="10800000" flipH="1">
                <a:off x="1635175" y="12500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205;p27">
                <a:extLst>
                  <a:ext uri="{FF2B5EF4-FFF2-40B4-BE49-F238E27FC236}">
                    <a16:creationId xmlns:a16="http://schemas.microsoft.com/office/drawing/2014/main" id="{5836A50D-3A4E-436C-8DAE-A971CBA632DB}"/>
                  </a:ext>
                </a:extLst>
              </p:cNvPr>
              <p:cNvCxnSpPr/>
              <p:nvPr/>
            </p:nvCxnSpPr>
            <p:spPr>
              <a:xfrm rot="10800000" flipH="1">
                <a:off x="1635175" y="13333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206;p27">
                <a:extLst>
                  <a:ext uri="{FF2B5EF4-FFF2-40B4-BE49-F238E27FC236}">
                    <a16:creationId xmlns:a16="http://schemas.microsoft.com/office/drawing/2014/main" id="{0D12EAE2-131F-42C8-8C0C-E386D97DBF20}"/>
                  </a:ext>
                </a:extLst>
              </p:cNvPr>
              <p:cNvCxnSpPr/>
              <p:nvPr/>
            </p:nvCxnSpPr>
            <p:spPr>
              <a:xfrm rot="10800000" flipH="1">
                <a:off x="1635175" y="14166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207;p27">
                <a:extLst>
                  <a:ext uri="{FF2B5EF4-FFF2-40B4-BE49-F238E27FC236}">
                    <a16:creationId xmlns:a16="http://schemas.microsoft.com/office/drawing/2014/main" id="{9D7A17F9-3282-4345-A5EA-B5FC07632ED4}"/>
                  </a:ext>
                </a:extLst>
              </p:cNvPr>
              <p:cNvCxnSpPr/>
              <p:nvPr/>
            </p:nvCxnSpPr>
            <p:spPr>
              <a:xfrm rot="10800000" flipH="1">
                <a:off x="1635175" y="1499950"/>
                <a:ext cx="1558500" cy="7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1498E195-C246-4661-90D3-3916B2C620F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8BAA9E-A8F8-4F01-9007-D057676C4D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671211" y="5231556"/>
            <a:ext cx="10712789" cy="2697072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sp>
        <p:nvSpPr>
          <p:cNvPr id="21" name="Google Shape;230;p22">
            <a:extLst>
              <a:ext uri="{FF2B5EF4-FFF2-40B4-BE49-F238E27FC236}">
                <a16:creationId xmlns:a16="http://schemas.microsoft.com/office/drawing/2014/main" id="{6DEFFD24-9329-4DB7-A6C1-85B82B62A9B5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AdBlock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9414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TG+ Um Banco Integrado Com o Seu Dia a Dia">
            <a:extLst>
              <a:ext uri="{FF2B5EF4-FFF2-40B4-BE49-F238E27FC236}">
                <a16:creationId xmlns:a16="http://schemas.microsoft.com/office/drawing/2014/main" id="{3A14380F-D5C4-4DCC-9874-E3753DDB69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1498E195-C246-4661-90D3-3916B2C620F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8BAA9E-A8F8-4F01-9007-D057676C4D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383851" y="6368400"/>
            <a:ext cx="7776225" cy="1283999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sp>
        <p:nvSpPr>
          <p:cNvPr id="21" name="Google Shape;230;p22">
            <a:extLst>
              <a:ext uri="{FF2B5EF4-FFF2-40B4-BE49-F238E27FC236}">
                <a16:creationId xmlns:a16="http://schemas.microsoft.com/office/drawing/2014/main" id="{0AC076E6-C898-44C4-8EA7-B7E54500F939}"/>
              </a:ext>
            </a:extLst>
          </p:cNvPr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Concorrencia Indireta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" name="Google Shape;192;p27">
            <a:extLst>
              <a:ext uri="{FF2B5EF4-FFF2-40B4-BE49-F238E27FC236}">
                <a16:creationId xmlns:a16="http://schemas.microsoft.com/office/drawing/2014/main" id="{EBCD8D5E-6BE6-4A70-8D22-D7D1C55C3860}"/>
              </a:ext>
            </a:extLst>
          </p:cNvPr>
          <p:cNvSpPr txBox="1"/>
          <p:nvPr/>
        </p:nvSpPr>
        <p:spPr>
          <a:xfrm>
            <a:off x="934950" y="2666640"/>
            <a:ext cx="11882507" cy="2521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spAutoFit/>
          </a:bodyPr>
          <a:lstStyle/>
          <a:p>
            <a:pPr>
              <a:lnSpc>
                <a:spcPct val="115000"/>
              </a:lnSpc>
            </a:pPr>
            <a:endParaRPr sz="2667" dirty="0">
              <a:solidFill>
                <a:srgbClr val="211F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2933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Alguns sites estão conseguindo imprimir em consultas de texto, necessário mapear se cumprimos o mesmo guide dos sites que estão com anúncios aprovados. </a:t>
            </a:r>
            <a:endParaRPr lang="pt-BR" sz="6667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CF9BA616-2947-4CEE-B203-A783FE4C76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3234" y="6362112"/>
            <a:ext cx="7166915" cy="2386500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5AD8E5E9-3532-4BE4-901B-6890F33C769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949624" y="6362112"/>
            <a:ext cx="6484752" cy="1136583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sp>
        <p:nvSpPr>
          <p:cNvPr id="24" name="Google Shape;230;p22">
            <a:extLst>
              <a:ext uri="{FF2B5EF4-FFF2-40B4-BE49-F238E27FC236}">
                <a16:creationId xmlns:a16="http://schemas.microsoft.com/office/drawing/2014/main" id="{AE69FF5C-6556-4088-AEB7-AEE11289A631}"/>
              </a:ext>
            </a:extLst>
          </p:cNvPr>
          <p:cNvSpPr txBox="1"/>
          <p:nvPr/>
        </p:nvSpPr>
        <p:spPr>
          <a:xfrm>
            <a:off x="19282350" y="8870563"/>
            <a:ext cx="5101650" cy="73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Era7.IO</a:t>
            </a:r>
            <a:endParaRPr sz="32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230;p22">
            <a:hlinkClick r:id="rId9"/>
            <a:extLst>
              <a:ext uri="{FF2B5EF4-FFF2-40B4-BE49-F238E27FC236}">
                <a16:creationId xmlns:a16="http://schemas.microsoft.com/office/drawing/2014/main" id="{4A78AF6D-BF9F-4A89-A554-2ABF4C40301A}"/>
              </a:ext>
            </a:extLst>
          </p:cNvPr>
          <p:cNvSpPr txBox="1"/>
          <p:nvPr/>
        </p:nvSpPr>
        <p:spPr>
          <a:xfrm>
            <a:off x="3133631" y="8860332"/>
            <a:ext cx="5101650" cy="73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Binance</a:t>
            </a:r>
            <a:endParaRPr sz="3200" b="1" u="sng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" name="Google Shape;230;p22">
            <a:hlinkClick r:id="rId10"/>
            <a:extLst>
              <a:ext uri="{FF2B5EF4-FFF2-40B4-BE49-F238E27FC236}">
                <a16:creationId xmlns:a16="http://schemas.microsoft.com/office/drawing/2014/main" id="{8AF32858-E519-44AC-A983-D6689AF83D17}"/>
              </a:ext>
            </a:extLst>
          </p:cNvPr>
          <p:cNvSpPr txBox="1"/>
          <p:nvPr/>
        </p:nvSpPr>
        <p:spPr>
          <a:xfrm>
            <a:off x="10582487" y="8860332"/>
            <a:ext cx="5101650" cy="73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Nft</a:t>
            </a:r>
            <a:r>
              <a:rPr lang="en-US" sz="32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 Academy</a:t>
            </a:r>
            <a:endParaRPr sz="32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B040D006-E9D3-452B-AB93-DBCD762D146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9730" y="10034297"/>
            <a:ext cx="7166915" cy="2386500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sp>
        <p:nvSpPr>
          <p:cNvPr id="44" name="Google Shape;230;p22">
            <a:hlinkClick r:id="rId11"/>
            <a:extLst>
              <a:ext uri="{FF2B5EF4-FFF2-40B4-BE49-F238E27FC236}">
                <a16:creationId xmlns:a16="http://schemas.microsoft.com/office/drawing/2014/main" id="{C7A3C1CF-BA83-478F-AD08-32E952A13EEE}"/>
              </a:ext>
            </a:extLst>
          </p:cNvPr>
          <p:cNvSpPr txBox="1"/>
          <p:nvPr/>
        </p:nvSpPr>
        <p:spPr>
          <a:xfrm>
            <a:off x="3210127" y="12532517"/>
            <a:ext cx="5101650" cy="73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StarAtlas</a:t>
            </a:r>
            <a:endParaRPr sz="3200" b="1" u="sng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D00D83C7-B5AF-4680-BB7D-F44ED8F4728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949624" y="10034297"/>
            <a:ext cx="7166915" cy="1424075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sp>
        <p:nvSpPr>
          <p:cNvPr id="46" name="Google Shape;230;p22">
            <a:hlinkClick r:id="rId13"/>
            <a:extLst>
              <a:ext uri="{FF2B5EF4-FFF2-40B4-BE49-F238E27FC236}">
                <a16:creationId xmlns:a16="http://schemas.microsoft.com/office/drawing/2014/main" id="{6A5BC92C-68F3-4C19-8C0F-C704D8E63D0F}"/>
              </a:ext>
            </a:extLst>
          </p:cNvPr>
          <p:cNvSpPr txBox="1"/>
          <p:nvPr/>
        </p:nvSpPr>
        <p:spPr>
          <a:xfrm>
            <a:off x="11282201" y="12485503"/>
            <a:ext cx="5101650" cy="73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Sandbox</a:t>
            </a:r>
            <a:endParaRPr sz="3200" b="1" u="sng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497A66BE-663E-41EA-8AC8-D9B7B6EA0C5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6573979" y="10034297"/>
            <a:ext cx="7166915" cy="1424075"/>
          </a:xfrm>
          <a:prstGeom prst="rect">
            <a:avLst/>
          </a:prstGeo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sp>
        <p:nvSpPr>
          <p:cNvPr id="48" name="Google Shape;230;p22">
            <a:hlinkClick r:id="rId13"/>
            <a:extLst>
              <a:ext uri="{FF2B5EF4-FFF2-40B4-BE49-F238E27FC236}">
                <a16:creationId xmlns:a16="http://schemas.microsoft.com/office/drawing/2014/main" id="{A500CB77-E0E2-46A1-9CE7-5B5E09B7C256}"/>
              </a:ext>
            </a:extLst>
          </p:cNvPr>
          <p:cNvSpPr txBox="1"/>
          <p:nvPr/>
        </p:nvSpPr>
        <p:spPr>
          <a:xfrm>
            <a:off x="17721138" y="12452321"/>
            <a:ext cx="5101650" cy="73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TankBattle</a:t>
            </a:r>
            <a:endParaRPr sz="3200" b="1" u="sng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536962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3"/>
          <p:cNvPicPr preferRelativeResize="0"/>
          <p:nvPr/>
        </p:nvPicPr>
        <p:blipFill rotWithShape="1">
          <a:blip r:embed="rId3">
            <a:alphaModFix/>
          </a:blip>
          <a:srcRect l="16954" t="35039" r="11780" b="24635"/>
          <a:stretch/>
        </p:blipFill>
        <p:spPr>
          <a:xfrm>
            <a:off x="10456187" y="8367738"/>
            <a:ext cx="3471600" cy="9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3"/>
          <p:cNvSpPr txBox="1"/>
          <p:nvPr/>
        </p:nvSpPr>
        <p:spPr>
          <a:xfrm>
            <a:off x="3989250" y="5664750"/>
            <a:ext cx="164055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Otimizações On Site</a:t>
            </a: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m 4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5D79568B-F8FC-4162-A260-155C1032B7D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8889" l="4063" r="94531">
                        <a14:foregroundMark x1="4564" y1="41222" x2="4844" y2="47510"/>
                        <a14:foregroundMark x1="4349" y1="36398" x2="4380" y2="37098"/>
                        <a14:foregroundMark x1="4298" y1="35249" x2="4349" y2="36398"/>
                        <a14:foregroundMark x1="4247" y1="34100" x2="4298" y2="35249"/>
                        <a14:foregroundMark x1="3359" y1="14176" x2="4247" y2="34100"/>
                        <a14:foregroundMark x1="4844" y1="47510" x2="13539" y2="56147"/>
                        <a14:foregroundMark x1="4390" y1="41616" x2="4688" y2="46360"/>
                        <a14:foregroundMark x1="4111" y1="37165" x2="4141" y2="37642"/>
                        <a14:foregroundMark x1="4063" y1="36398" x2="4111" y2="37165"/>
                        <a14:foregroundMark x1="22578" y1="50192" x2="22656" y2="47126"/>
                        <a14:foregroundMark x1="42344" y1="31034" x2="42344" y2="31034"/>
                        <a14:foregroundMark x1="67344" y1="31034" x2="67344" y2="31034"/>
                        <a14:foregroundMark x1="87656" y1="29502" x2="87656" y2="29502"/>
                        <a14:foregroundMark x1="94531" y1="40230" x2="94531" y2="40230"/>
                        <a14:backgroundMark x1="16484" y1="58621" x2="16484" y2="58621"/>
                        <a14:backgroundMark x1="16406" y1="58621" x2="14844" y2="58621"/>
                        <a14:backgroundMark x1="18125" y1="60920" x2="14141" y2="58621"/>
                        <a14:backgroundMark x1="14141" y1="58621" x2="13672" y2="57471"/>
                        <a14:backgroundMark x1="14609" y1="67816" x2="14609" y2="67816"/>
                        <a14:backgroundMark x1="5000" y1="38697" x2="5000" y2="38697"/>
                        <a14:backgroundMark x1="4844" y1="38697" x2="4844" y2="38697"/>
                        <a14:backgroundMark x1="4844" y1="38697" x2="4844" y2="38697"/>
                        <a14:backgroundMark x1="4766" y1="37931" x2="5000" y2="40230"/>
                        <a14:backgroundMark x1="4688" y1="36398" x2="4922" y2="38697"/>
                        <a14:backgroundMark x1="4453" y1="35249" x2="4453" y2="35249"/>
                        <a14:backgroundMark x1="4453" y1="36398" x2="4453" y2="36398"/>
                        <a14:backgroundMark x1="4453" y1="37548" x2="4453" y2="37548"/>
                        <a14:backgroundMark x1="4453" y1="34100" x2="4453" y2="34100"/>
                        <a14:backgroundMark x1="4531" y1="37165" x2="4531" y2="37165"/>
                        <a14:backgroundMark x1="4688" y1="40613" x2="4688" y2="40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0687" y="12991148"/>
            <a:ext cx="4543313" cy="92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88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Sucuri (</a:t>
            </a: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Lakea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A3F28636-9A30-4442-A02E-09402FABB89A}"/>
              </a:ext>
            </a:extLst>
          </p:cNvPr>
          <p:cNvSpPr/>
          <p:nvPr/>
        </p:nvSpPr>
        <p:spPr>
          <a:xfrm>
            <a:off x="8336302" y="8170817"/>
            <a:ext cx="2168434" cy="875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F2131839-0282-42C1-B9A8-ED6C86042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8140" y="2956411"/>
            <a:ext cx="13487400" cy="833437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680BB0F-6B38-465F-908F-0A64C05C5AD8}"/>
              </a:ext>
            </a:extLst>
          </p:cNvPr>
          <p:cNvSpPr/>
          <p:nvPr/>
        </p:nvSpPr>
        <p:spPr>
          <a:xfrm>
            <a:off x="11834949" y="8170817"/>
            <a:ext cx="3879668" cy="12540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Gráfico 8" descr="Fechar com preenchimento sólido">
            <a:extLst>
              <a:ext uri="{FF2B5EF4-FFF2-40B4-BE49-F238E27FC236}">
                <a16:creationId xmlns:a16="http://schemas.microsoft.com/office/drawing/2014/main" id="{4B529C87-7D95-F8F7-2B17-9C85E3D9C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0823" y="2121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5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Sucuri (LTP)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A3F28636-9A30-4442-A02E-09402FABB89A}"/>
              </a:ext>
            </a:extLst>
          </p:cNvPr>
          <p:cNvSpPr/>
          <p:nvPr/>
        </p:nvSpPr>
        <p:spPr>
          <a:xfrm>
            <a:off x="8218736" y="7008223"/>
            <a:ext cx="2168434" cy="875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680BB0F-6B38-465F-908F-0A64C05C5AD8}"/>
              </a:ext>
            </a:extLst>
          </p:cNvPr>
          <p:cNvSpPr/>
          <p:nvPr/>
        </p:nvSpPr>
        <p:spPr>
          <a:xfrm>
            <a:off x="11834949" y="8170817"/>
            <a:ext cx="3879668" cy="12540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A1DC3A1-CF74-CBE5-5468-5D8860C20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8140" y="2956411"/>
            <a:ext cx="13392150" cy="750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8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934950" y="820925"/>
            <a:ext cx="225141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CheckPhish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pt-BR" sz="8000" b="1" dirty="0" err="1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lakea</a:t>
            </a:r>
            <a:r>
              <a:rPr lang="pt-BR" sz="8000" b="1" dirty="0">
                <a:solidFill>
                  <a:srgbClr val="F2A9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8000" b="1" dirty="0">
              <a:solidFill>
                <a:srgbClr val="F2A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9" name="Google Shape;399;p32"/>
          <p:cNvCxnSpPr/>
          <p:nvPr/>
        </p:nvCxnSpPr>
        <p:spPr>
          <a:xfrm>
            <a:off x="934951" y="1286011"/>
            <a:ext cx="0" cy="1670400"/>
          </a:xfrm>
          <a:prstGeom prst="straightConnector1">
            <a:avLst/>
          </a:prstGeom>
          <a:noFill/>
          <a:ln w="38100" cap="flat" cmpd="sng">
            <a:solidFill>
              <a:srgbClr val="FCC11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1E80D064-7529-4937-BAAF-D44B16B1A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323" y="2956411"/>
            <a:ext cx="17220217" cy="9100606"/>
          </a:xfrm>
          <a:prstGeom prst="rect">
            <a:avLst/>
          </a:prstGeom>
        </p:spPr>
      </p:pic>
      <p:pic>
        <p:nvPicPr>
          <p:cNvPr id="3" name="Gráfico 2" descr="Marca de seleção com preenchimento sólido">
            <a:extLst>
              <a:ext uri="{FF2B5EF4-FFF2-40B4-BE49-F238E27FC236}">
                <a16:creationId xmlns:a16="http://schemas.microsoft.com/office/drawing/2014/main" id="{2C5C3EE0-5B1C-ACB9-BEDE-58D397D19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3520" y="2121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3013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Kit 01">
  <a:themeElements>
    <a:clrScheme name="Presentation Kit 01">
      <a:dk1>
        <a:srgbClr val="1F1F1F"/>
      </a:dk1>
      <a:lt1>
        <a:srgbClr val="B7BCC3"/>
      </a:lt1>
      <a:dk2>
        <a:srgbClr val="1F1F29"/>
      </a:dk2>
      <a:lt2>
        <a:srgbClr val="F0F1F3"/>
      </a:lt2>
      <a:accent1>
        <a:srgbClr val="FFC000"/>
      </a:accent1>
      <a:accent2>
        <a:srgbClr val="FFFFFF"/>
      </a:accent2>
      <a:accent3>
        <a:srgbClr val="FCEB60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17078</TotalTime>
  <Words>219</Words>
  <Application>Microsoft Office PowerPoint</Application>
  <PresentationFormat>Personalizar</PresentationFormat>
  <Paragraphs>71</Paragraphs>
  <Slides>26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Montserrat</vt:lpstr>
      <vt:lpstr>Helvetica Neue</vt:lpstr>
      <vt:lpstr>Arial</vt:lpstr>
      <vt:lpstr>Montserrat ExtraBold</vt:lpstr>
      <vt:lpstr>Presentation Kit 01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nichollas mafra</dc:creator>
  <cp:lastModifiedBy>nichollas Mafra</cp:lastModifiedBy>
  <cp:revision>19</cp:revision>
  <dcterms:modified xsi:type="dcterms:W3CDTF">2022-05-16T18:08:20Z</dcterms:modified>
</cp:coreProperties>
</file>